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8"/>
  </p:notesMasterIdLst>
  <p:sldIdLst>
    <p:sldId id="260" r:id="rId2"/>
    <p:sldId id="257" r:id="rId3"/>
    <p:sldId id="327" r:id="rId4"/>
    <p:sldId id="296" r:id="rId5"/>
    <p:sldId id="314" r:id="rId6"/>
    <p:sldId id="318" r:id="rId7"/>
    <p:sldId id="322" r:id="rId8"/>
    <p:sldId id="328" r:id="rId9"/>
    <p:sldId id="325" r:id="rId10"/>
    <p:sldId id="326" r:id="rId11"/>
    <p:sldId id="323" r:id="rId12"/>
    <p:sldId id="324" r:id="rId13"/>
    <p:sldId id="302" r:id="rId14"/>
    <p:sldId id="310" r:id="rId15"/>
    <p:sldId id="313" r:id="rId16"/>
    <p:sldId id="28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90" d="100"/>
          <a:sy n="90" d="100"/>
        </p:scale>
        <p:origin x="45" y="275"/>
      </p:cViewPr>
      <p:guideLst/>
    </p:cSldViewPr>
  </p:slideViewPr>
  <p:notesTextViewPr>
    <p:cViewPr>
      <p:scale>
        <a:sx n="1" d="1"/>
        <a:sy n="1" d="1"/>
      </p:scale>
      <p:origin x="0" y="0"/>
    </p:cViewPr>
  </p:notesTextViewPr>
  <p:sorterViewPr>
    <p:cViewPr>
      <p:scale>
        <a:sx n="63" d="100"/>
        <a:sy n="6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8B287-1B9C-4458-A648-FB0E85ED1D33}" type="datetimeFigureOut">
              <a:rPr lang="en-US" smtClean="0"/>
              <a:t>6/1/2023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8E3FB-25B7-4712-9773-49AEFE4330F4}" type="slidenum">
              <a:rPr lang="en-US" smtClean="0"/>
              <a:t>‹#›</a:t>
            </a:fld>
            <a:endParaRPr lang="en-US"/>
          </a:p>
        </p:txBody>
      </p:sp>
    </p:spTree>
    <p:extLst>
      <p:ext uri="{BB962C8B-B14F-4D97-AF65-F5344CB8AC3E}">
        <p14:creationId xmlns:p14="http://schemas.microsoft.com/office/powerpoint/2010/main" val="1253104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3119829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41E43-FCAC-40FE-BC1D-542717720239}"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179825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4068516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8280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944433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1487269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743586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588030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403126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365089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96427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141E43-FCAC-40FE-BC1D-542717720239}"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168254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141E43-FCAC-40FE-BC1D-542717720239}" type="datetimeFigureOut">
              <a:rPr lang="en-US" smtClean="0"/>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3097349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160780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118685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141E43-FCAC-40FE-BC1D-542717720239}" type="datetimeFigureOut">
              <a:rPr lang="en-US" smtClean="0"/>
              <a:t>6/1/2023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393054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41E43-FCAC-40FE-BC1D-542717720239}" type="datetimeFigureOut">
              <a:rPr lang="en-US" smtClean="0"/>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02AA8-E729-4DC9-AC52-9DCC133D3D98}" type="slidenum">
              <a:rPr lang="en-US" smtClean="0"/>
              <a:t>‹#›</a:t>
            </a:fld>
            <a:endParaRPr lang="en-US"/>
          </a:p>
        </p:txBody>
      </p:sp>
    </p:spTree>
    <p:extLst>
      <p:ext uri="{BB962C8B-B14F-4D97-AF65-F5344CB8AC3E}">
        <p14:creationId xmlns:p14="http://schemas.microsoft.com/office/powerpoint/2010/main" val="388714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2141E43-FCAC-40FE-BC1D-542717720239}" type="datetimeFigureOut">
              <a:rPr lang="en-US" smtClean="0"/>
              <a:t>6/1/2023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8202AA8-E729-4DC9-AC52-9DCC133D3D98}" type="slidenum">
              <a:rPr lang="en-US" smtClean="0"/>
              <a:t>‹#›</a:t>
            </a:fld>
            <a:endParaRPr lang="en-US"/>
          </a:p>
        </p:txBody>
      </p:sp>
    </p:spTree>
    <p:extLst>
      <p:ext uri="{BB962C8B-B14F-4D97-AF65-F5344CB8AC3E}">
        <p14:creationId xmlns:p14="http://schemas.microsoft.com/office/powerpoint/2010/main" val="2528243284"/>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9F31C1-597E-4B3E-A1D4-8A12C9479CFE}"/>
              </a:ext>
            </a:extLst>
          </p:cNvPr>
          <p:cNvSpPr txBox="1"/>
          <p:nvPr/>
        </p:nvSpPr>
        <p:spPr>
          <a:xfrm>
            <a:off x="3219760" y="5195016"/>
            <a:ext cx="6014528" cy="1754326"/>
          </a:xfrm>
          <a:prstGeom prst="rect">
            <a:avLst/>
          </a:prstGeom>
          <a:noFill/>
        </p:spPr>
        <p:txBody>
          <a:bodyPr wrap="square" rtlCol="0">
            <a:spAutoFit/>
          </a:bodyPr>
          <a:lstStyle/>
          <a:p>
            <a:pPr algn="ctr"/>
            <a:r>
              <a:rPr lang="en-US" dirty="0"/>
              <a:t>Midway-Canaan Community Water </a:t>
            </a:r>
            <a:r>
              <a:rPr lang="en-US" dirty="0" err="1"/>
              <a:t>Association,Inc</a:t>
            </a:r>
            <a:r>
              <a:rPr lang="en-US" dirty="0"/>
              <a:t>.</a:t>
            </a:r>
          </a:p>
          <a:p>
            <a:pPr algn="ctr"/>
            <a:r>
              <a:rPr lang="en-US" dirty="0"/>
              <a:t>Mailing Address: </a:t>
            </a:r>
            <a:r>
              <a:rPr lang="en-US" dirty="0" err="1"/>
              <a:t>P.O.Box</a:t>
            </a:r>
            <a:r>
              <a:rPr lang="en-US" dirty="0"/>
              <a:t> 1322, Sanford, FL 32772</a:t>
            </a:r>
          </a:p>
          <a:p>
            <a:pPr algn="ctr"/>
            <a:r>
              <a:rPr lang="en-US" dirty="0"/>
              <a:t>Physical Address: 2310 </a:t>
            </a:r>
            <a:r>
              <a:rPr lang="en-US" dirty="0" err="1"/>
              <a:t>Jitway</a:t>
            </a:r>
            <a:r>
              <a:rPr lang="en-US" dirty="0"/>
              <a:t> Ave, Sanford, Fl 32771</a:t>
            </a:r>
          </a:p>
          <a:p>
            <a:pPr algn="ctr"/>
            <a:r>
              <a:rPr lang="en-US" dirty="0"/>
              <a:t>	Phone: 407.323.1714</a:t>
            </a:r>
          </a:p>
          <a:p>
            <a:pPr algn="ctr"/>
            <a:r>
              <a:rPr lang="en-US" dirty="0"/>
              <a:t>	Fax: 407.323.1715</a:t>
            </a:r>
          </a:p>
          <a:p>
            <a:pPr algn="ctr"/>
            <a:r>
              <a:rPr lang="en-US" dirty="0"/>
              <a:t>Website:  www.mccwa.net</a:t>
            </a:r>
          </a:p>
        </p:txBody>
      </p:sp>
      <p:pic>
        <p:nvPicPr>
          <p:cNvPr id="7" name="Picture 6">
            <a:extLst>
              <a:ext uri="{FF2B5EF4-FFF2-40B4-BE49-F238E27FC236}">
                <a16:creationId xmlns:a16="http://schemas.microsoft.com/office/drawing/2014/main" id="{CE20F65F-5756-4CE8-B495-5B5FD4F83C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2050" y="2216150"/>
            <a:ext cx="7327900" cy="2425700"/>
          </a:xfrm>
          <a:prstGeom prst="rect">
            <a:avLst/>
          </a:prstGeom>
        </p:spPr>
      </p:pic>
    </p:spTree>
    <p:extLst>
      <p:ext uri="{BB962C8B-B14F-4D97-AF65-F5344CB8AC3E}">
        <p14:creationId xmlns:p14="http://schemas.microsoft.com/office/powerpoint/2010/main" val="3765235397"/>
      </p:ext>
    </p:extLst>
  </p:cSld>
  <p:clrMapOvr>
    <a:masterClrMapping/>
  </p:clrMapOvr>
  <mc:AlternateContent xmlns:mc="http://schemas.openxmlformats.org/markup-compatibility/2006" xmlns:p14="http://schemas.microsoft.com/office/powerpoint/2010/main">
    <mc:Choice Requires="p14">
      <p:transition spd="slow" p14:dur="125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D2CF-D175-4C42-A146-64E61CB896D8}"/>
              </a:ext>
            </a:extLst>
          </p:cNvPr>
          <p:cNvSpPr>
            <a:spLocks noGrp="1"/>
          </p:cNvSpPr>
          <p:nvPr>
            <p:ph type="title"/>
          </p:nvPr>
        </p:nvSpPr>
        <p:spPr/>
        <p:txBody>
          <a:bodyPr/>
          <a:lstStyle/>
          <a:p>
            <a:pPr algn="ctr"/>
            <a:r>
              <a:rPr lang="en-US" b="1" dirty="0"/>
              <a:t>Business Credit and Accounts</a:t>
            </a:r>
          </a:p>
        </p:txBody>
      </p:sp>
      <p:sp>
        <p:nvSpPr>
          <p:cNvPr id="3" name="Content Placeholder 2">
            <a:extLst>
              <a:ext uri="{FF2B5EF4-FFF2-40B4-BE49-F238E27FC236}">
                <a16:creationId xmlns:a16="http://schemas.microsoft.com/office/drawing/2014/main" id="{4FD914D8-08AE-4394-AC1A-412B575CFCE9}"/>
              </a:ext>
            </a:extLst>
          </p:cNvPr>
          <p:cNvSpPr>
            <a:spLocks noGrp="1"/>
          </p:cNvSpPr>
          <p:nvPr>
            <p:ph idx="1"/>
          </p:nvPr>
        </p:nvSpPr>
        <p:spPr/>
        <p:txBody>
          <a:bodyPr/>
          <a:lstStyle/>
          <a:p>
            <a:r>
              <a:rPr lang="en-US" dirty="0"/>
              <a:t>Amazon						25,000</a:t>
            </a:r>
          </a:p>
          <a:p>
            <a:r>
              <a:rPr lang="en-US" dirty="0"/>
              <a:t>Best Buy							10,000</a:t>
            </a:r>
          </a:p>
          <a:p>
            <a:r>
              <a:rPr lang="en-US" dirty="0"/>
              <a:t>Uline 							$10,000</a:t>
            </a:r>
          </a:p>
          <a:p>
            <a:r>
              <a:rPr lang="en-US" dirty="0" err="1"/>
              <a:t>Truist</a:t>
            </a:r>
            <a:r>
              <a:rPr lang="en-US" dirty="0"/>
              <a:t> Master Card 				$10,000</a:t>
            </a:r>
          </a:p>
          <a:p>
            <a:r>
              <a:rPr lang="en-US" dirty="0"/>
              <a:t>Wells Fargo Master Card 		$25,000</a:t>
            </a:r>
          </a:p>
          <a:p>
            <a:r>
              <a:rPr lang="en-US" dirty="0"/>
              <a:t>Equipment Share 				$200,000</a:t>
            </a:r>
          </a:p>
          <a:p>
            <a:r>
              <a:rPr lang="en-US" dirty="0"/>
              <a:t>Grainger						$1,000</a:t>
            </a:r>
          </a:p>
          <a:p>
            <a:r>
              <a:rPr lang="en-US" dirty="0"/>
              <a:t>All accounts are paid in full each month. </a:t>
            </a:r>
          </a:p>
        </p:txBody>
      </p:sp>
    </p:spTree>
    <p:extLst>
      <p:ext uri="{BB962C8B-B14F-4D97-AF65-F5344CB8AC3E}">
        <p14:creationId xmlns:p14="http://schemas.microsoft.com/office/powerpoint/2010/main" val="319902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CDAF0-6CED-48C6-B976-685ED5123207}"/>
              </a:ext>
            </a:extLst>
          </p:cNvPr>
          <p:cNvSpPr>
            <a:spLocks noGrp="1"/>
          </p:cNvSpPr>
          <p:nvPr>
            <p:ph type="title"/>
          </p:nvPr>
        </p:nvSpPr>
        <p:spPr>
          <a:xfrm>
            <a:off x="646111" y="452718"/>
            <a:ext cx="9404723" cy="1116845"/>
          </a:xfrm>
        </p:spPr>
        <p:txBody>
          <a:bodyPr/>
          <a:lstStyle/>
          <a:p>
            <a:pPr algn="ctr"/>
            <a:r>
              <a:rPr lang="en-US" b="1" dirty="0"/>
              <a:t>Current Community Programs </a:t>
            </a:r>
          </a:p>
        </p:txBody>
      </p:sp>
      <p:sp>
        <p:nvSpPr>
          <p:cNvPr id="3" name="Content Placeholder 2">
            <a:extLst>
              <a:ext uri="{FF2B5EF4-FFF2-40B4-BE49-F238E27FC236}">
                <a16:creationId xmlns:a16="http://schemas.microsoft.com/office/drawing/2014/main" id="{7AAE1B42-6F05-4A25-8FFD-DC77157A4E33}"/>
              </a:ext>
            </a:extLst>
          </p:cNvPr>
          <p:cNvSpPr>
            <a:spLocks noGrp="1"/>
          </p:cNvSpPr>
          <p:nvPr>
            <p:ph idx="1"/>
          </p:nvPr>
        </p:nvSpPr>
        <p:spPr/>
        <p:txBody>
          <a:bodyPr/>
          <a:lstStyle/>
          <a:p>
            <a:r>
              <a:rPr lang="en-US" b="1" dirty="0"/>
              <a:t>The Elderly Scholarship Program was extended to include more elderly residents</a:t>
            </a:r>
          </a:p>
          <a:p>
            <a:pPr lvl="1"/>
            <a:r>
              <a:rPr lang="en-US" dirty="0"/>
              <a:t>Our oldest resident at the present time is Ms. Ernestine Black.  She will receive free water scholarship with no monthly billing for life.  We also have 36 residents who are 80 years and over who receive free water on a rotating basis.  </a:t>
            </a:r>
          </a:p>
          <a:p>
            <a:r>
              <a:rPr lang="en-US" b="1" dirty="0"/>
              <a:t>Recycling Program continuously encouraged</a:t>
            </a:r>
          </a:p>
          <a:p>
            <a:pPr lvl="1"/>
            <a:r>
              <a:rPr lang="en-US" dirty="0"/>
              <a:t>80 residents are actively participating in the Recycling Program</a:t>
            </a:r>
          </a:p>
          <a:p>
            <a:r>
              <a:rPr lang="en-US" b="1" dirty="0"/>
              <a:t>College Scholarship Program</a:t>
            </a:r>
          </a:p>
          <a:p>
            <a:pPr lvl="1"/>
            <a:r>
              <a:rPr lang="en-US" dirty="0"/>
              <a:t>Explanation of scholarship</a:t>
            </a:r>
          </a:p>
          <a:p>
            <a:pPr lvl="1"/>
            <a:r>
              <a:rPr lang="en-US" dirty="0"/>
              <a:t>Announcement of Recipients for 2023 </a:t>
            </a:r>
          </a:p>
          <a:p>
            <a:endParaRPr lang="en-US" dirty="0"/>
          </a:p>
        </p:txBody>
      </p:sp>
    </p:spTree>
    <p:extLst>
      <p:ext uri="{BB962C8B-B14F-4D97-AF65-F5344CB8AC3E}">
        <p14:creationId xmlns:p14="http://schemas.microsoft.com/office/powerpoint/2010/main" val="257087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2A74C-5BAB-4F01-937A-1623E3AB6E19}"/>
              </a:ext>
            </a:extLst>
          </p:cNvPr>
          <p:cNvSpPr>
            <a:spLocks noGrp="1"/>
          </p:cNvSpPr>
          <p:nvPr>
            <p:ph type="title"/>
          </p:nvPr>
        </p:nvSpPr>
        <p:spPr>
          <a:xfrm>
            <a:off x="646111" y="452718"/>
            <a:ext cx="9404723" cy="1451496"/>
          </a:xfrm>
        </p:spPr>
        <p:txBody>
          <a:bodyPr/>
          <a:lstStyle/>
          <a:p>
            <a:pPr algn="ctr"/>
            <a:r>
              <a:rPr lang="en-US" dirty="0"/>
              <a:t> </a:t>
            </a:r>
            <a:r>
              <a:rPr lang="en-US" b="1" dirty="0"/>
              <a:t>MCCWA and Florida Rural Water Partnership and The Ongoing Tasks</a:t>
            </a:r>
          </a:p>
        </p:txBody>
      </p:sp>
      <p:sp>
        <p:nvSpPr>
          <p:cNvPr id="3" name="Content Placeholder 2">
            <a:extLst>
              <a:ext uri="{FF2B5EF4-FFF2-40B4-BE49-F238E27FC236}">
                <a16:creationId xmlns:a16="http://schemas.microsoft.com/office/drawing/2014/main" id="{371F0860-5805-4512-B8A9-087B59D437DC}"/>
              </a:ext>
            </a:extLst>
          </p:cNvPr>
          <p:cNvSpPr>
            <a:spLocks noGrp="1"/>
          </p:cNvSpPr>
          <p:nvPr>
            <p:ph idx="1"/>
          </p:nvPr>
        </p:nvSpPr>
        <p:spPr/>
        <p:txBody>
          <a:bodyPr>
            <a:normAutofit lnSpcReduction="10000"/>
          </a:bodyPr>
          <a:lstStyle/>
          <a:p>
            <a:r>
              <a:rPr lang="en-US" b="1" dirty="0"/>
              <a:t>Feasibility and Costs for Construction and Operation of a Midway-Canaan WTP versus staying on Sanford's Water System.</a:t>
            </a:r>
          </a:p>
          <a:p>
            <a:pPr lvl="1"/>
            <a:r>
              <a:rPr lang="en-US" dirty="0"/>
              <a:t>Pre Engineering Report 		Completed</a:t>
            </a:r>
          </a:p>
          <a:p>
            <a:pPr lvl="1"/>
            <a:r>
              <a:rPr lang="en-US" dirty="0"/>
              <a:t>Submit Engineering RFQ 		Currently Working On</a:t>
            </a:r>
          </a:p>
          <a:p>
            <a:pPr lvl="1"/>
            <a:r>
              <a:rPr lang="en-US" dirty="0"/>
              <a:t>Select Engineering Firm		Currently Working On</a:t>
            </a:r>
          </a:p>
          <a:p>
            <a:r>
              <a:rPr lang="en-US" b="1" dirty="0"/>
              <a:t>Apply for Funding with the State Revolving Fund or USDA for Application to Prepare the Initial Engineering Design.</a:t>
            </a:r>
            <a:endParaRPr lang="en-US" dirty="0"/>
          </a:p>
          <a:p>
            <a:pPr lvl="1"/>
            <a:r>
              <a:rPr lang="en-US" dirty="0"/>
              <a:t>Initial Funding meeting with grant writer and discussion of USDA process planning. </a:t>
            </a:r>
          </a:p>
          <a:p>
            <a:pPr lvl="1"/>
            <a:r>
              <a:rPr lang="en-US" dirty="0"/>
              <a:t>Ongoing meetings to pursue USDA Rural </a:t>
            </a:r>
            <a:r>
              <a:rPr lang="en-US" dirty="0" err="1"/>
              <a:t>Developmenth</a:t>
            </a:r>
            <a:r>
              <a:rPr lang="en-US" dirty="0"/>
              <a:t> Funding after the engineering selection process is complete.  </a:t>
            </a:r>
          </a:p>
          <a:p>
            <a:pPr marL="0" indent="0">
              <a:buNone/>
            </a:pPr>
            <a:r>
              <a:rPr lang="en-US" dirty="0"/>
              <a:t> </a:t>
            </a:r>
          </a:p>
          <a:p>
            <a:endParaRPr lang="en-US" dirty="0"/>
          </a:p>
        </p:txBody>
      </p:sp>
    </p:spTree>
    <p:extLst>
      <p:ext uri="{BB962C8B-B14F-4D97-AF65-F5344CB8AC3E}">
        <p14:creationId xmlns:p14="http://schemas.microsoft.com/office/powerpoint/2010/main" val="2092318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BA9314-2414-44D6-B295-5296DCC81D72}"/>
              </a:ext>
            </a:extLst>
          </p:cNvPr>
          <p:cNvSpPr>
            <a:spLocks noGrp="1"/>
          </p:cNvSpPr>
          <p:nvPr>
            <p:ph idx="1"/>
          </p:nvPr>
        </p:nvSpPr>
        <p:spPr>
          <a:xfrm>
            <a:off x="1103312" y="490330"/>
            <a:ext cx="8946541" cy="5758069"/>
          </a:xfrm>
        </p:spPr>
        <p:txBody>
          <a:bodyPr>
            <a:normAutofit fontScale="92500" lnSpcReduction="10000"/>
          </a:bodyPr>
          <a:lstStyle/>
          <a:p>
            <a:pPr marL="0" indent="0" algn="ctr">
              <a:buNone/>
            </a:pPr>
            <a:r>
              <a:rPr lang="en-US" sz="6000" b="1" dirty="0"/>
              <a:t>Ongoing and Future Projects</a:t>
            </a:r>
          </a:p>
          <a:p>
            <a:pPr>
              <a:buFont typeface="Arial" panose="020B0604020202020204" pitchFamily="34" charset="0"/>
              <a:buChar char="•"/>
            </a:pPr>
            <a:r>
              <a:rPr lang="en-US" sz="2400" b="1" dirty="0"/>
              <a:t>Board Succession Planning</a:t>
            </a:r>
          </a:p>
          <a:p>
            <a:pPr lvl="1">
              <a:buFont typeface="Arial" panose="020B0604020202020204" pitchFamily="34" charset="0"/>
              <a:buChar char="•"/>
            </a:pPr>
            <a:r>
              <a:rPr lang="en-US" dirty="0"/>
              <a:t>There is an opportunity for the Board to have new members in 2024.  </a:t>
            </a:r>
          </a:p>
          <a:p>
            <a:pPr lvl="1">
              <a:buFont typeface="Arial" panose="020B0604020202020204" pitchFamily="34" charset="0"/>
              <a:buChar char="•"/>
            </a:pPr>
            <a:r>
              <a:rPr lang="en-US" dirty="0"/>
              <a:t>Documents for board selection will be mailed our in December.  </a:t>
            </a:r>
          </a:p>
          <a:p>
            <a:pPr>
              <a:buFont typeface="Arial" panose="020B0604020202020204" pitchFamily="34" charset="0"/>
              <a:buChar char="•"/>
            </a:pPr>
            <a:r>
              <a:rPr lang="en-US" sz="2400" b="1" dirty="0"/>
              <a:t>Infrastructure Planning </a:t>
            </a:r>
          </a:p>
          <a:p>
            <a:pPr lvl="1">
              <a:buFont typeface="Arial" panose="020B0604020202020204" pitchFamily="34" charset="0"/>
              <a:buChar char="•"/>
            </a:pPr>
            <a:r>
              <a:rPr lang="en-US" dirty="0"/>
              <a:t>Well Development/Engineering Study</a:t>
            </a:r>
          </a:p>
          <a:p>
            <a:pPr lvl="2">
              <a:buFont typeface="Arial" panose="020B0604020202020204" pitchFamily="34" charset="0"/>
              <a:buChar char="•"/>
            </a:pPr>
            <a:r>
              <a:rPr lang="en-US" dirty="0"/>
              <a:t>Board will complete tasks to make final decision of engineering firm and the well itself</a:t>
            </a:r>
          </a:p>
          <a:p>
            <a:pPr lvl="1"/>
            <a:r>
              <a:rPr lang="en-US" dirty="0"/>
              <a:t>Grants for fire hydrants</a:t>
            </a:r>
          </a:p>
          <a:p>
            <a:pPr lvl="2"/>
            <a:r>
              <a:rPr lang="en-US" dirty="0"/>
              <a:t>Application is in the review process </a:t>
            </a:r>
          </a:p>
          <a:p>
            <a:pPr lvl="1"/>
            <a:r>
              <a:rPr lang="en-US" dirty="0"/>
              <a:t>Grants for septic tank repairs</a:t>
            </a:r>
          </a:p>
          <a:p>
            <a:pPr lvl="2"/>
            <a:r>
              <a:rPr lang="en-US" dirty="0"/>
              <a:t>Awaiting Grant Announcement </a:t>
            </a:r>
          </a:p>
        </p:txBody>
      </p:sp>
    </p:spTree>
    <p:extLst>
      <p:ext uri="{BB962C8B-B14F-4D97-AF65-F5344CB8AC3E}">
        <p14:creationId xmlns:p14="http://schemas.microsoft.com/office/powerpoint/2010/main" val="3272477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FC869-AC5A-4212-B134-7EE7E509C468}"/>
              </a:ext>
            </a:extLst>
          </p:cNvPr>
          <p:cNvSpPr>
            <a:spLocks noGrp="1"/>
          </p:cNvSpPr>
          <p:nvPr>
            <p:ph type="title"/>
          </p:nvPr>
        </p:nvSpPr>
        <p:spPr>
          <a:xfrm>
            <a:off x="646111" y="452718"/>
            <a:ext cx="9404723" cy="1929755"/>
          </a:xfrm>
        </p:spPr>
        <p:txBody>
          <a:bodyPr/>
          <a:lstStyle/>
          <a:p>
            <a:pPr algn="ctr"/>
            <a:r>
              <a:rPr lang="en-US" sz="6000" b="1" dirty="0"/>
              <a:t>MCCWA Future Members</a:t>
            </a:r>
            <a:br>
              <a:rPr lang="en-US" sz="6000" b="1" dirty="0"/>
            </a:br>
            <a:endParaRPr lang="en-US" sz="6000" b="1" dirty="0"/>
          </a:p>
        </p:txBody>
      </p:sp>
      <p:sp>
        <p:nvSpPr>
          <p:cNvPr id="3" name="Content Placeholder 2">
            <a:extLst>
              <a:ext uri="{FF2B5EF4-FFF2-40B4-BE49-F238E27FC236}">
                <a16:creationId xmlns:a16="http://schemas.microsoft.com/office/drawing/2014/main" id="{C64C98C4-CE36-44DF-9E33-B31E00E3126E}"/>
              </a:ext>
            </a:extLst>
          </p:cNvPr>
          <p:cNvSpPr>
            <a:spLocks noGrp="1"/>
          </p:cNvSpPr>
          <p:nvPr>
            <p:ph idx="1"/>
          </p:nvPr>
        </p:nvSpPr>
        <p:spPr>
          <a:xfrm>
            <a:off x="1103312" y="2650921"/>
            <a:ext cx="8946541" cy="3597478"/>
          </a:xfrm>
        </p:spPr>
        <p:txBody>
          <a:bodyPr/>
          <a:lstStyle/>
          <a:p>
            <a:r>
              <a:rPr lang="en-US" dirty="0"/>
              <a:t>Membership Numbers </a:t>
            </a:r>
          </a:p>
          <a:p>
            <a:pPr lvl="1"/>
            <a:r>
              <a:rPr lang="en-US" dirty="0"/>
              <a:t>Membership Numbers have been assigned to all residents and owners.  A final review is being made by our attorney.  The membership numbers will appear on your future bill within the next 3 months. </a:t>
            </a:r>
          </a:p>
          <a:p>
            <a:r>
              <a:rPr lang="en-US" dirty="0"/>
              <a:t>MCCWA By-Laws</a:t>
            </a:r>
          </a:p>
          <a:p>
            <a:pPr lvl="1"/>
            <a:r>
              <a:rPr lang="en-US" dirty="0"/>
              <a:t>Please see updated By-Laws online.  </a:t>
            </a:r>
          </a:p>
          <a:p>
            <a:endParaRPr lang="en-US" dirty="0"/>
          </a:p>
          <a:p>
            <a:endParaRPr lang="en-US" dirty="0"/>
          </a:p>
          <a:p>
            <a:endParaRPr lang="en-US" dirty="0"/>
          </a:p>
        </p:txBody>
      </p:sp>
    </p:spTree>
    <p:extLst>
      <p:ext uri="{BB962C8B-B14F-4D97-AF65-F5344CB8AC3E}">
        <p14:creationId xmlns:p14="http://schemas.microsoft.com/office/powerpoint/2010/main" val="787607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A5E5-8939-4232-9A5A-B80F4DBB52B0}"/>
              </a:ext>
            </a:extLst>
          </p:cNvPr>
          <p:cNvSpPr>
            <a:spLocks noGrp="1"/>
          </p:cNvSpPr>
          <p:nvPr>
            <p:ph type="title"/>
          </p:nvPr>
        </p:nvSpPr>
        <p:spPr/>
        <p:txBody>
          <a:bodyPr/>
          <a:lstStyle/>
          <a:p>
            <a:pPr algn="ctr"/>
            <a:r>
              <a:rPr lang="en-US" sz="6000" b="1" dirty="0"/>
              <a:t>Questions and Answers</a:t>
            </a:r>
          </a:p>
        </p:txBody>
      </p:sp>
      <p:sp>
        <p:nvSpPr>
          <p:cNvPr id="3" name="Content Placeholder 2">
            <a:extLst>
              <a:ext uri="{FF2B5EF4-FFF2-40B4-BE49-F238E27FC236}">
                <a16:creationId xmlns:a16="http://schemas.microsoft.com/office/drawing/2014/main" id="{22E65FEA-1D7E-4405-AB9D-09AC7D7D1DE5}"/>
              </a:ext>
            </a:extLst>
          </p:cNvPr>
          <p:cNvSpPr>
            <a:spLocks noGrp="1"/>
          </p:cNvSpPr>
          <p:nvPr>
            <p:ph idx="1"/>
          </p:nvPr>
        </p:nvSpPr>
        <p:spPr/>
        <p:txBody>
          <a:bodyPr>
            <a:normAutofit/>
          </a:bodyPr>
          <a:lstStyle/>
          <a:p>
            <a:pPr marL="0" indent="0" algn="ctr">
              <a:buNone/>
            </a:pPr>
            <a:r>
              <a:rPr lang="en-US" sz="3600" dirty="0"/>
              <a:t>If any customers have any questions that we have not answered this evening please submit them directly to MCCWA on the provided survey. The next newsletter on July 1, 2023 will answer all relevant questions received.   </a:t>
            </a:r>
          </a:p>
        </p:txBody>
      </p:sp>
    </p:spTree>
    <p:extLst>
      <p:ext uri="{BB962C8B-B14F-4D97-AF65-F5344CB8AC3E}">
        <p14:creationId xmlns:p14="http://schemas.microsoft.com/office/powerpoint/2010/main" val="3397732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9F31C1-597E-4B3E-A1D4-8A12C9479CFE}"/>
              </a:ext>
            </a:extLst>
          </p:cNvPr>
          <p:cNvSpPr txBox="1"/>
          <p:nvPr/>
        </p:nvSpPr>
        <p:spPr>
          <a:xfrm>
            <a:off x="3219760" y="5195016"/>
            <a:ext cx="6014528" cy="1754326"/>
          </a:xfrm>
          <a:prstGeom prst="rect">
            <a:avLst/>
          </a:prstGeom>
          <a:noFill/>
        </p:spPr>
        <p:txBody>
          <a:bodyPr wrap="square" rtlCol="0">
            <a:spAutoFit/>
          </a:bodyPr>
          <a:lstStyle/>
          <a:p>
            <a:pPr algn="ctr"/>
            <a:r>
              <a:rPr lang="en-US" dirty="0"/>
              <a:t>Midway-Canaan Community Water </a:t>
            </a:r>
            <a:r>
              <a:rPr lang="en-US" dirty="0" err="1"/>
              <a:t>Association,Inc</a:t>
            </a:r>
            <a:r>
              <a:rPr lang="en-US" dirty="0"/>
              <a:t>.</a:t>
            </a:r>
          </a:p>
          <a:p>
            <a:pPr algn="ctr"/>
            <a:r>
              <a:rPr lang="en-US" dirty="0"/>
              <a:t>Mailing Address: </a:t>
            </a:r>
            <a:r>
              <a:rPr lang="en-US" dirty="0" err="1"/>
              <a:t>P.O.Box</a:t>
            </a:r>
            <a:r>
              <a:rPr lang="en-US" dirty="0"/>
              <a:t> 1322, Sanford, FL 32772</a:t>
            </a:r>
          </a:p>
          <a:p>
            <a:pPr algn="ctr"/>
            <a:r>
              <a:rPr lang="en-US" dirty="0"/>
              <a:t>Physical Address: 2310 </a:t>
            </a:r>
            <a:r>
              <a:rPr lang="en-US" dirty="0" err="1"/>
              <a:t>Jitway</a:t>
            </a:r>
            <a:r>
              <a:rPr lang="en-US" dirty="0"/>
              <a:t> </a:t>
            </a:r>
            <a:r>
              <a:rPr lang="en-US" dirty="0" err="1"/>
              <a:t>Ave,Sanford</a:t>
            </a:r>
            <a:r>
              <a:rPr lang="en-US" dirty="0"/>
              <a:t>, Fl 32771</a:t>
            </a:r>
          </a:p>
          <a:p>
            <a:pPr algn="ctr"/>
            <a:r>
              <a:rPr lang="en-US" dirty="0"/>
              <a:t>	Phone: 407.323.1714</a:t>
            </a:r>
          </a:p>
          <a:p>
            <a:pPr algn="ctr"/>
            <a:r>
              <a:rPr lang="en-US" dirty="0"/>
              <a:t>	Fax: 407.323.1715</a:t>
            </a:r>
          </a:p>
          <a:p>
            <a:pPr algn="ctr"/>
            <a:r>
              <a:rPr lang="en-US" dirty="0"/>
              <a:t>Website:  www.mccwa.net</a:t>
            </a:r>
          </a:p>
        </p:txBody>
      </p:sp>
      <p:pic>
        <p:nvPicPr>
          <p:cNvPr id="7" name="Picture 6">
            <a:extLst>
              <a:ext uri="{FF2B5EF4-FFF2-40B4-BE49-F238E27FC236}">
                <a16:creationId xmlns:a16="http://schemas.microsoft.com/office/drawing/2014/main" id="{CE20F65F-5756-4CE8-B495-5B5FD4F83C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2050" y="2216150"/>
            <a:ext cx="7327900" cy="2425700"/>
          </a:xfrm>
          <a:prstGeom prst="rect">
            <a:avLst/>
          </a:prstGeom>
        </p:spPr>
      </p:pic>
    </p:spTree>
    <p:extLst>
      <p:ext uri="{BB962C8B-B14F-4D97-AF65-F5344CB8AC3E}">
        <p14:creationId xmlns:p14="http://schemas.microsoft.com/office/powerpoint/2010/main" val="2296266930"/>
      </p:ext>
    </p:extLst>
  </p:cSld>
  <p:clrMapOvr>
    <a:masterClrMapping/>
  </p:clrMapOvr>
  <mc:AlternateContent xmlns:mc="http://schemas.openxmlformats.org/markup-compatibility/2006" xmlns:p14="http://schemas.microsoft.com/office/powerpoint/2010/main">
    <mc:Choice Requires="p14">
      <p:transition spd="slow" p14:dur="125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A picture containing person, indoor, table, eating&#10;&#10;Description automatically generated">
            <a:extLst>
              <a:ext uri="{FF2B5EF4-FFF2-40B4-BE49-F238E27FC236}">
                <a16:creationId xmlns:a16="http://schemas.microsoft.com/office/drawing/2014/main" id="{9462CCA5-DD4E-412C-806D-F9EEDC892A37}"/>
              </a:ext>
            </a:extLst>
          </p:cNvPr>
          <p:cNvPicPr>
            <a:picLocks noChangeAspect="1"/>
          </p:cNvPicPr>
          <p:nvPr/>
        </p:nvPicPr>
        <p:blipFill rotWithShape="1">
          <a:blip r:embed="rId2">
            <a:alphaModFix amt="45000"/>
            <a:extLst>
              <a:ext uri="{28A0092B-C50C-407E-A947-70E740481C1C}">
                <a14:useLocalDpi xmlns:a14="http://schemas.microsoft.com/office/drawing/2010/main" val="0"/>
              </a:ext>
            </a:extLst>
          </a:blip>
          <a:srcRect t="20546" r="-1" b="23189"/>
          <a:stretch/>
        </p:blipFill>
        <p:spPr>
          <a:xfrm>
            <a:off x="-472986" y="-65988"/>
            <a:ext cx="12188932" cy="6858000"/>
          </a:xfrm>
          <a:prstGeom prst="rect">
            <a:avLst/>
          </a:prstGeom>
        </p:spPr>
      </p:pic>
      <p:sp>
        <p:nvSpPr>
          <p:cNvPr id="3" name="TextBox 2">
            <a:extLst>
              <a:ext uri="{FF2B5EF4-FFF2-40B4-BE49-F238E27FC236}">
                <a16:creationId xmlns:a16="http://schemas.microsoft.com/office/drawing/2014/main" id="{74C14BD0-0420-440C-8E9B-54C1DFB9B116}"/>
              </a:ext>
            </a:extLst>
          </p:cNvPr>
          <p:cNvSpPr txBox="1"/>
          <p:nvPr/>
        </p:nvSpPr>
        <p:spPr>
          <a:xfrm>
            <a:off x="643467" y="494907"/>
            <a:ext cx="8395758" cy="5719626"/>
          </a:xfrm>
          <a:prstGeom prst="rect">
            <a:avLst/>
          </a:prstGeom>
        </p:spPr>
        <p:txBody>
          <a:bodyPr vert="horz" lIns="91440" tIns="45720" rIns="91440" bIns="45720" rtlCol="0" anchor="ctr">
            <a:normAutofit/>
          </a:bodyPr>
          <a:lstStyle/>
          <a:p>
            <a:pPr algn="ctr" defTabSz="914400">
              <a:lnSpc>
                <a:spcPct val="80000"/>
              </a:lnSpc>
              <a:spcBef>
                <a:spcPct val="0"/>
              </a:spcBef>
              <a:spcAft>
                <a:spcPts val="600"/>
              </a:spcAft>
            </a:pPr>
            <a:endParaRPr lang="en-US" sz="6600" kern="1200" cap="all" spc="200" baseline="0" dirty="0">
              <a:latin typeface="+mj-lt"/>
              <a:ea typeface="+mj-ea"/>
              <a:cs typeface="+mj-cs"/>
            </a:endParaRPr>
          </a:p>
        </p:txBody>
      </p:sp>
      <p:sp>
        <p:nvSpPr>
          <p:cNvPr id="7" name="Title 6">
            <a:extLst>
              <a:ext uri="{FF2B5EF4-FFF2-40B4-BE49-F238E27FC236}">
                <a16:creationId xmlns:a16="http://schemas.microsoft.com/office/drawing/2014/main" id="{F17F23CA-79FB-4106-BCD7-A6B9E4C88B04}"/>
              </a:ext>
            </a:extLst>
          </p:cNvPr>
          <p:cNvSpPr>
            <a:spLocks noGrp="1"/>
          </p:cNvSpPr>
          <p:nvPr>
            <p:ph type="title"/>
          </p:nvPr>
        </p:nvSpPr>
        <p:spPr/>
        <p:txBody>
          <a:bodyPr/>
          <a:lstStyle/>
          <a:p>
            <a:pPr algn="ctr"/>
            <a:r>
              <a:rPr lang="en-US" b="1" dirty="0"/>
              <a:t>Board Members</a:t>
            </a:r>
          </a:p>
        </p:txBody>
      </p:sp>
      <p:sp>
        <p:nvSpPr>
          <p:cNvPr id="8" name="Content Placeholder 7">
            <a:extLst>
              <a:ext uri="{FF2B5EF4-FFF2-40B4-BE49-F238E27FC236}">
                <a16:creationId xmlns:a16="http://schemas.microsoft.com/office/drawing/2014/main" id="{F224D47B-5522-45F2-B4B1-A8A54538468B}"/>
              </a:ext>
            </a:extLst>
          </p:cNvPr>
          <p:cNvSpPr>
            <a:spLocks noGrp="1"/>
          </p:cNvSpPr>
          <p:nvPr>
            <p:ph idx="1"/>
          </p:nvPr>
        </p:nvSpPr>
        <p:spPr/>
        <p:txBody>
          <a:bodyPr/>
          <a:lstStyle/>
          <a:p>
            <a:pPr algn="ctr">
              <a:buFont typeface="Wingdings" panose="05000000000000000000" pitchFamily="2" charset="2"/>
              <a:buChar char="v"/>
            </a:pPr>
            <a:endParaRPr lang="en-US" dirty="0"/>
          </a:p>
          <a:p>
            <a:pPr algn="ctr">
              <a:buFont typeface="Wingdings" panose="05000000000000000000" pitchFamily="2" charset="2"/>
              <a:buChar char="v"/>
            </a:pPr>
            <a:endParaRPr lang="en-US" dirty="0"/>
          </a:p>
          <a:p>
            <a:pPr algn="ctr">
              <a:buFont typeface="Wingdings" panose="05000000000000000000" pitchFamily="2" charset="2"/>
              <a:buChar char="v"/>
            </a:pPr>
            <a:r>
              <a:rPr lang="en-US" dirty="0"/>
              <a:t>Viola Posley</a:t>
            </a:r>
          </a:p>
          <a:p>
            <a:pPr algn="ctr">
              <a:buFont typeface="Wingdings" panose="05000000000000000000" pitchFamily="2" charset="2"/>
              <a:buChar char="v"/>
            </a:pPr>
            <a:r>
              <a:rPr lang="en-US" dirty="0"/>
              <a:t>Henry Byrd</a:t>
            </a:r>
          </a:p>
          <a:p>
            <a:pPr algn="ctr">
              <a:buFont typeface="Wingdings" panose="05000000000000000000" pitchFamily="2" charset="2"/>
              <a:buChar char="v"/>
            </a:pPr>
            <a:r>
              <a:rPr lang="en-US" dirty="0"/>
              <a:t>Timothy McClain</a:t>
            </a:r>
          </a:p>
          <a:p>
            <a:pPr algn="ctr">
              <a:buFont typeface="Wingdings" panose="05000000000000000000" pitchFamily="2" charset="2"/>
              <a:buChar char="v"/>
            </a:pPr>
            <a:r>
              <a:rPr lang="en-US" dirty="0"/>
              <a:t>Cynthia Butler</a:t>
            </a:r>
          </a:p>
          <a:p>
            <a:pPr algn="ctr">
              <a:buFont typeface="Wingdings" panose="05000000000000000000" pitchFamily="2" charset="2"/>
              <a:buChar char="v"/>
            </a:pPr>
            <a:endParaRPr lang="en-US" dirty="0"/>
          </a:p>
          <a:p>
            <a:endParaRPr lang="en-US" dirty="0"/>
          </a:p>
        </p:txBody>
      </p:sp>
    </p:spTree>
    <p:extLst>
      <p:ext uri="{BB962C8B-B14F-4D97-AF65-F5344CB8AC3E}">
        <p14:creationId xmlns:p14="http://schemas.microsoft.com/office/powerpoint/2010/main" val="39409824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EDDCF-88F6-4ECE-8325-9B70354E0743}"/>
              </a:ext>
            </a:extLst>
          </p:cNvPr>
          <p:cNvSpPr>
            <a:spLocks noGrp="1"/>
          </p:cNvSpPr>
          <p:nvPr>
            <p:ph type="title"/>
          </p:nvPr>
        </p:nvSpPr>
        <p:spPr>
          <a:xfrm>
            <a:off x="646111" y="452717"/>
            <a:ext cx="9404723" cy="1766171"/>
          </a:xfrm>
        </p:spPr>
        <p:txBody>
          <a:bodyPr/>
          <a:lstStyle/>
          <a:p>
            <a:pPr algn="ctr"/>
            <a:r>
              <a:rPr lang="en-US" sz="6000" b="1" dirty="0"/>
              <a:t>Additional Advisory Board Members</a:t>
            </a:r>
          </a:p>
        </p:txBody>
      </p:sp>
      <p:sp>
        <p:nvSpPr>
          <p:cNvPr id="3" name="Content Placeholder 2">
            <a:extLst>
              <a:ext uri="{FF2B5EF4-FFF2-40B4-BE49-F238E27FC236}">
                <a16:creationId xmlns:a16="http://schemas.microsoft.com/office/drawing/2014/main" id="{B5E58C58-8BED-4364-8B4B-163A86E40B0A}"/>
              </a:ext>
            </a:extLst>
          </p:cNvPr>
          <p:cNvSpPr>
            <a:spLocks noGrp="1"/>
          </p:cNvSpPr>
          <p:nvPr>
            <p:ph idx="1"/>
          </p:nvPr>
        </p:nvSpPr>
        <p:spPr>
          <a:xfrm>
            <a:off x="1103312" y="2357305"/>
            <a:ext cx="8946541" cy="3891093"/>
          </a:xfrm>
        </p:spPr>
        <p:txBody>
          <a:bodyPr/>
          <a:lstStyle/>
          <a:p>
            <a:endParaRPr lang="en-US" dirty="0"/>
          </a:p>
          <a:p>
            <a:endParaRPr lang="en-US" dirty="0"/>
          </a:p>
          <a:p>
            <a:r>
              <a:rPr lang="en-US" dirty="0"/>
              <a:t>Advisory College Scholarship Board</a:t>
            </a:r>
          </a:p>
          <a:p>
            <a:pPr lvl="1"/>
            <a:r>
              <a:rPr lang="en-US" dirty="0"/>
              <a:t>Erika Harvey </a:t>
            </a:r>
          </a:p>
          <a:p>
            <a:pPr lvl="1"/>
            <a:r>
              <a:rPr lang="en-US" dirty="0"/>
              <a:t>Annette </a:t>
            </a:r>
            <a:r>
              <a:rPr lang="en-US" dirty="0" err="1"/>
              <a:t>Siplin</a:t>
            </a:r>
            <a:endParaRPr lang="en-US" dirty="0"/>
          </a:p>
          <a:p>
            <a:endParaRPr lang="en-US" dirty="0"/>
          </a:p>
          <a:p>
            <a:r>
              <a:rPr lang="en-US" dirty="0"/>
              <a:t>Advisory Nature and Recycling Board</a:t>
            </a:r>
          </a:p>
          <a:p>
            <a:pPr lvl="1"/>
            <a:r>
              <a:rPr lang="en-US" dirty="0"/>
              <a:t>Cynthia Butler</a:t>
            </a:r>
          </a:p>
          <a:p>
            <a:pPr lvl="1"/>
            <a:r>
              <a:rPr lang="en-US" dirty="0"/>
              <a:t>Taylor Owens</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75149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ED503E-2EA8-46DC-BDAB-867618D7F724}"/>
              </a:ext>
            </a:extLst>
          </p:cNvPr>
          <p:cNvSpPr txBox="1"/>
          <p:nvPr/>
        </p:nvSpPr>
        <p:spPr>
          <a:xfrm>
            <a:off x="1784412" y="648070"/>
            <a:ext cx="7081292" cy="5170646"/>
          </a:xfrm>
          <a:prstGeom prst="rect">
            <a:avLst/>
          </a:prstGeom>
          <a:noFill/>
        </p:spPr>
        <p:txBody>
          <a:bodyPr wrap="square" rtlCol="0">
            <a:spAutoFit/>
          </a:bodyPr>
          <a:lstStyle/>
          <a:p>
            <a:pPr algn="ctr"/>
            <a:r>
              <a:rPr lang="en-US" sz="6000" b="1" dirty="0"/>
              <a:t>Employees </a:t>
            </a:r>
          </a:p>
          <a:p>
            <a:endParaRPr lang="en-US" dirty="0"/>
          </a:p>
          <a:p>
            <a:pPr marL="285750" indent="-285750">
              <a:buFont typeface="Arial" panose="020B0604020202020204" pitchFamily="34" charset="0"/>
              <a:buChar char="•"/>
            </a:pPr>
            <a:r>
              <a:rPr lang="en-US" dirty="0"/>
              <a:t>5 Part-Time Employees</a:t>
            </a:r>
          </a:p>
          <a:p>
            <a:pPr marL="742950" lvl="1" indent="-285750">
              <a:buFont typeface="Arial" panose="020B0604020202020204" pitchFamily="34" charset="0"/>
              <a:buChar char="•"/>
            </a:pPr>
            <a:r>
              <a:rPr lang="en-US" dirty="0"/>
              <a:t>Erma Cooper – Account Manager</a:t>
            </a:r>
          </a:p>
          <a:p>
            <a:pPr marL="742950" lvl="1" indent="-285750">
              <a:buFont typeface="Arial" panose="020B0604020202020204" pitchFamily="34" charset="0"/>
              <a:buChar char="•"/>
            </a:pPr>
            <a:r>
              <a:rPr lang="en-US" dirty="0" err="1"/>
              <a:t>Morrelda</a:t>
            </a:r>
            <a:r>
              <a:rPr lang="en-US" dirty="0"/>
              <a:t> Lowery– Customer Service Representative</a:t>
            </a:r>
          </a:p>
          <a:p>
            <a:pPr marL="742950" lvl="1" indent="-285750">
              <a:buFont typeface="Arial" panose="020B0604020202020204" pitchFamily="34" charset="0"/>
              <a:buChar char="•"/>
            </a:pPr>
            <a:r>
              <a:rPr lang="en-US" dirty="0"/>
              <a:t>Charles Lowery – Maintenance/ Field Work</a:t>
            </a:r>
          </a:p>
          <a:p>
            <a:pPr marL="742950" lvl="1" indent="-285750">
              <a:buFont typeface="Arial" panose="020B0604020202020204" pitchFamily="34" charset="0"/>
              <a:buChar char="•"/>
            </a:pPr>
            <a:r>
              <a:rPr lang="en-US" dirty="0" err="1"/>
              <a:t>Larrie</a:t>
            </a:r>
            <a:r>
              <a:rPr lang="en-US" dirty="0"/>
              <a:t> Fossett – Maintenance/ Field Work</a:t>
            </a:r>
          </a:p>
          <a:p>
            <a:pPr marL="742950" lvl="1" indent="-285750">
              <a:buFont typeface="Arial" panose="020B0604020202020204" pitchFamily="34" charset="0"/>
              <a:buChar char="•"/>
            </a:pPr>
            <a:r>
              <a:rPr lang="en-US" dirty="0"/>
              <a:t>Angela Jones – HR/Payroll</a:t>
            </a:r>
          </a:p>
          <a:p>
            <a:pPr lvl="1"/>
            <a:endParaRPr lang="en-US" dirty="0"/>
          </a:p>
          <a:p>
            <a:pPr marL="285750" indent="-285750">
              <a:buFont typeface="Arial" panose="020B0604020202020204" pitchFamily="34" charset="0"/>
              <a:buChar char="•"/>
            </a:pPr>
            <a:r>
              <a:rPr lang="en-US" dirty="0"/>
              <a:t>2 Contractors</a:t>
            </a:r>
          </a:p>
          <a:p>
            <a:pPr marL="742950" lvl="1" indent="-285750">
              <a:buFont typeface="Arial" panose="020B0604020202020204" pitchFamily="34" charset="0"/>
              <a:buChar char="•"/>
            </a:pPr>
            <a:r>
              <a:rPr lang="en-US" dirty="0"/>
              <a:t>Leon Hampton - Consultant</a:t>
            </a:r>
          </a:p>
          <a:p>
            <a:pPr marL="742950" lvl="1" indent="-285750">
              <a:buFont typeface="Arial" panose="020B0604020202020204" pitchFamily="34" charset="0"/>
              <a:buChar char="•"/>
            </a:pPr>
            <a:r>
              <a:rPr lang="en-US" dirty="0"/>
              <a:t>Charles Oliver - IT</a:t>
            </a:r>
          </a:p>
          <a:p>
            <a:pPr marL="742950" lvl="1" indent="-285750">
              <a:buFont typeface="Arial" panose="020B0604020202020204" pitchFamily="34" charset="0"/>
              <a:buChar char="•"/>
            </a:pPr>
            <a:endParaRPr lang="en-US" dirty="0"/>
          </a:p>
          <a:p>
            <a:pPr lvl="1"/>
            <a:endParaRPr lang="en-US" dirty="0"/>
          </a:p>
          <a:p>
            <a:pPr marL="742950" lvl="1" indent="-285750">
              <a:buFont typeface="Arial" panose="020B0604020202020204" pitchFamily="34" charset="0"/>
              <a:buChar char="•"/>
            </a:pPr>
            <a:endParaRPr lang="en-US" dirty="0"/>
          </a:p>
          <a:p>
            <a:r>
              <a:rPr lang="en-US" dirty="0"/>
              <a:t>	</a:t>
            </a:r>
          </a:p>
        </p:txBody>
      </p:sp>
    </p:spTree>
    <p:extLst>
      <p:ext uri="{BB962C8B-B14F-4D97-AF65-F5344CB8AC3E}">
        <p14:creationId xmlns:p14="http://schemas.microsoft.com/office/powerpoint/2010/main" val="391719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F7179-8154-4A0D-BE2D-FB8F834F75B6}"/>
              </a:ext>
            </a:extLst>
          </p:cNvPr>
          <p:cNvSpPr>
            <a:spLocks noGrp="1"/>
          </p:cNvSpPr>
          <p:nvPr>
            <p:ph type="title"/>
          </p:nvPr>
        </p:nvSpPr>
        <p:spPr/>
        <p:txBody>
          <a:bodyPr/>
          <a:lstStyle/>
          <a:p>
            <a:pPr algn="ctr"/>
            <a:r>
              <a:rPr lang="en-US" dirty="0"/>
              <a:t> </a:t>
            </a:r>
            <a:r>
              <a:rPr lang="en-US" sz="6000" b="1" dirty="0"/>
              <a:t>Our Current Customers</a:t>
            </a:r>
          </a:p>
        </p:txBody>
      </p:sp>
      <p:sp>
        <p:nvSpPr>
          <p:cNvPr id="3" name="Content Placeholder 2">
            <a:extLst>
              <a:ext uri="{FF2B5EF4-FFF2-40B4-BE49-F238E27FC236}">
                <a16:creationId xmlns:a16="http://schemas.microsoft.com/office/drawing/2014/main" id="{F4BC5364-DC89-4862-A06C-0062B37A9FFB}"/>
              </a:ext>
            </a:extLst>
          </p:cNvPr>
          <p:cNvSpPr>
            <a:spLocks noGrp="1"/>
          </p:cNvSpPr>
          <p:nvPr>
            <p:ph idx="1"/>
          </p:nvPr>
        </p:nvSpPr>
        <p:spPr/>
        <p:txBody>
          <a:bodyPr>
            <a:normAutofit lnSpcReduction="10000"/>
          </a:bodyPr>
          <a:lstStyle/>
          <a:p>
            <a:r>
              <a:rPr lang="en-US" dirty="0"/>
              <a:t>We currently provide water to 506 Residents</a:t>
            </a:r>
          </a:p>
          <a:p>
            <a:endParaRPr lang="en-US" dirty="0"/>
          </a:p>
          <a:p>
            <a:r>
              <a:rPr lang="en-US" dirty="0"/>
              <a:t>We currently have 11 residents with payment plans</a:t>
            </a:r>
          </a:p>
          <a:p>
            <a:endParaRPr lang="en-US" dirty="0"/>
          </a:p>
          <a:p>
            <a:r>
              <a:rPr lang="en-US" dirty="0"/>
              <a:t>We have had 57 new accounts in the last 12 months</a:t>
            </a:r>
          </a:p>
          <a:p>
            <a:endParaRPr lang="en-US" dirty="0"/>
          </a:p>
          <a:p>
            <a:r>
              <a:rPr lang="en-US" dirty="0"/>
              <a:t>Please note that all payments are due by the last Tuesday of the month.  We attempted to allow members to use the honor system,  however the system has been abused.  So therefore, as of September 1, 2023 you must have a zero balance by the last Wednesday of the month to avoid cutoff.  </a:t>
            </a:r>
          </a:p>
        </p:txBody>
      </p:sp>
    </p:spTree>
    <p:extLst>
      <p:ext uri="{BB962C8B-B14F-4D97-AF65-F5344CB8AC3E}">
        <p14:creationId xmlns:p14="http://schemas.microsoft.com/office/powerpoint/2010/main" val="87729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BF176-D603-423B-A9DC-9F310E1430C4}"/>
              </a:ext>
            </a:extLst>
          </p:cNvPr>
          <p:cNvSpPr>
            <a:spLocks noGrp="1"/>
          </p:cNvSpPr>
          <p:nvPr>
            <p:ph type="title"/>
          </p:nvPr>
        </p:nvSpPr>
        <p:spPr>
          <a:xfrm>
            <a:off x="646111" y="452718"/>
            <a:ext cx="9682877" cy="1400530"/>
          </a:xfrm>
        </p:spPr>
        <p:txBody>
          <a:bodyPr/>
          <a:lstStyle/>
          <a:p>
            <a:pPr algn="ctr"/>
            <a:r>
              <a:rPr lang="en-US" b="1" dirty="0"/>
              <a:t>MCCWA Current Scaled Rate Chart</a:t>
            </a:r>
            <a:br>
              <a:rPr lang="en-US" dirty="0"/>
            </a:br>
            <a:r>
              <a:rPr lang="en-US" dirty="0"/>
              <a:t> </a:t>
            </a:r>
          </a:p>
        </p:txBody>
      </p:sp>
      <p:sp>
        <p:nvSpPr>
          <p:cNvPr id="3" name="Content Placeholder 2">
            <a:extLst>
              <a:ext uri="{FF2B5EF4-FFF2-40B4-BE49-F238E27FC236}">
                <a16:creationId xmlns:a16="http://schemas.microsoft.com/office/drawing/2014/main" id="{67E5075C-5873-A0C2-A604-26ACE11EB2ED}"/>
              </a:ext>
            </a:extLst>
          </p:cNvPr>
          <p:cNvSpPr>
            <a:spLocks noGrp="1"/>
          </p:cNvSpPr>
          <p:nvPr>
            <p:ph idx="1"/>
          </p:nvPr>
        </p:nvSpPr>
        <p:spPr/>
        <p:txBody>
          <a:bodyPr/>
          <a:lstStyle/>
          <a:p>
            <a:r>
              <a:rPr lang="en-US" dirty="0"/>
              <a:t>The current rate is based on usage per 1,000/gallons</a:t>
            </a:r>
          </a:p>
          <a:p>
            <a:pPr lvl="1"/>
            <a:r>
              <a:rPr lang="en-US" dirty="0"/>
              <a:t>0 – 1,000 Base ($33.70) </a:t>
            </a:r>
          </a:p>
          <a:p>
            <a:pPr lvl="1"/>
            <a:r>
              <a:rPr lang="en-US" dirty="0"/>
              <a:t>1,001 – 3,000 $3.85</a:t>
            </a:r>
          </a:p>
          <a:p>
            <a:pPr lvl="1"/>
            <a:r>
              <a:rPr lang="en-US" dirty="0"/>
              <a:t> 3,001 – 8,000 $3.95</a:t>
            </a:r>
          </a:p>
          <a:p>
            <a:pPr lvl="1"/>
            <a:r>
              <a:rPr lang="en-US" dirty="0"/>
              <a:t> 8,001 – 18,000 $4.25 </a:t>
            </a:r>
          </a:p>
          <a:p>
            <a:pPr lvl="1"/>
            <a:r>
              <a:rPr lang="en-US" dirty="0"/>
              <a:t>Over 18,000 $4.50</a:t>
            </a:r>
          </a:p>
        </p:txBody>
      </p:sp>
    </p:spTree>
    <p:extLst>
      <p:ext uri="{BB962C8B-B14F-4D97-AF65-F5344CB8AC3E}">
        <p14:creationId xmlns:p14="http://schemas.microsoft.com/office/powerpoint/2010/main" val="189795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EC31D-2627-425B-9B43-09867AC2B4E4}"/>
              </a:ext>
            </a:extLst>
          </p:cNvPr>
          <p:cNvSpPr>
            <a:spLocks noGrp="1"/>
          </p:cNvSpPr>
          <p:nvPr>
            <p:ph type="title"/>
          </p:nvPr>
        </p:nvSpPr>
        <p:spPr>
          <a:xfrm>
            <a:off x="646111" y="452719"/>
            <a:ext cx="9404723" cy="650218"/>
          </a:xfrm>
        </p:spPr>
        <p:txBody>
          <a:bodyPr/>
          <a:lstStyle/>
          <a:p>
            <a:pPr algn="ctr"/>
            <a:r>
              <a:rPr lang="en-US" sz="2800" b="1" dirty="0"/>
              <a:t>Yearly Finances</a:t>
            </a:r>
          </a:p>
        </p:txBody>
      </p:sp>
      <p:sp>
        <p:nvSpPr>
          <p:cNvPr id="3" name="Content Placeholder 2">
            <a:extLst>
              <a:ext uri="{FF2B5EF4-FFF2-40B4-BE49-F238E27FC236}">
                <a16:creationId xmlns:a16="http://schemas.microsoft.com/office/drawing/2014/main" id="{A2D8053C-11A9-4E30-A2C6-2DDD3EE96F94}"/>
              </a:ext>
            </a:extLst>
          </p:cNvPr>
          <p:cNvSpPr>
            <a:spLocks noGrp="1"/>
          </p:cNvSpPr>
          <p:nvPr>
            <p:ph idx="1"/>
          </p:nvPr>
        </p:nvSpPr>
        <p:spPr>
          <a:xfrm>
            <a:off x="1103312" y="1102936"/>
            <a:ext cx="8946541" cy="5145463"/>
          </a:xfrm>
        </p:spPr>
        <p:txBody>
          <a:bodyPr>
            <a:normAutofit fontScale="92500" lnSpcReduction="10000"/>
          </a:bodyPr>
          <a:lstStyle/>
          <a:p>
            <a:r>
              <a:rPr lang="en-US" b="1" u="sng" dirty="0"/>
              <a:t>Category:</a:t>
            </a:r>
            <a:r>
              <a:rPr lang="en-US" b="1" dirty="0"/>
              <a:t> 										</a:t>
            </a:r>
            <a:r>
              <a:rPr lang="en-US" b="1" u="sng" dirty="0"/>
              <a:t>2022</a:t>
            </a:r>
            <a:endParaRPr lang="en-US" dirty="0"/>
          </a:p>
          <a:p>
            <a:r>
              <a:rPr lang="en-US" dirty="0"/>
              <a:t>Payroll:					 						$63,692.40</a:t>
            </a:r>
          </a:p>
          <a:p>
            <a:r>
              <a:rPr lang="en-US" dirty="0"/>
              <a:t>Water Payments to the City of Sanford: 		      $98,324.83</a:t>
            </a:r>
          </a:p>
          <a:p>
            <a:r>
              <a:rPr lang="en-US" dirty="0"/>
              <a:t>Utilities: 											$9,530.97</a:t>
            </a:r>
          </a:p>
          <a:p>
            <a:r>
              <a:rPr lang="en-US" dirty="0"/>
              <a:t>Water Maintenance Equipment: 				$8,380.37</a:t>
            </a:r>
          </a:p>
          <a:p>
            <a:r>
              <a:rPr lang="en-US" dirty="0"/>
              <a:t>Administrative Costs: 							$17,435.79</a:t>
            </a:r>
          </a:p>
          <a:p>
            <a:r>
              <a:rPr lang="en-US" dirty="0"/>
              <a:t>Vehicle Costs/Maintenance: 					$3,672.09</a:t>
            </a:r>
          </a:p>
          <a:p>
            <a:r>
              <a:rPr lang="en-US" dirty="0"/>
              <a:t>Water Testing: 									$1,533.96</a:t>
            </a:r>
          </a:p>
          <a:p>
            <a:r>
              <a:rPr lang="en-US" dirty="0"/>
              <a:t>Land Purchase Repayment						$100,000</a:t>
            </a:r>
          </a:p>
          <a:p>
            <a:r>
              <a:rPr lang="en-US" dirty="0"/>
              <a:t>Florida Rural Water Partnership 					$32,522 </a:t>
            </a:r>
          </a:p>
          <a:p>
            <a:r>
              <a:rPr lang="en-US" b="1" dirty="0"/>
              <a:t>Total Spent for 2022: 								$335,092.41</a:t>
            </a:r>
            <a:endParaRPr lang="en-US" dirty="0"/>
          </a:p>
          <a:p>
            <a:r>
              <a:rPr lang="en-US" b="1" dirty="0"/>
              <a:t>Recent Financial Balance:</a:t>
            </a:r>
            <a:r>
              <a:rPr lang="en-US" dirty="0"/>
              <a:t> 						$300,000</a:t>
            </a:r>
          </a:p>
          <a:p>
            <a:r>
              <a:rPr lang="en-US" dirty="0"/>
              <a:t>990 has been filed and is on the website</a:t>
            </a:r>
          </a:p>
          <a:p>
            <a:endParaRPr lang="en-US" dirty="0"/>
          </a:p>
        </p:txBody>
      </p:sp>
    </p:spTree>
    <p:extLst>
      <p:ext uri="{BB962C8B-B14F-4D97-AF65-F5344CB8AC3E}">
        <p14:creationId xmlns:p14="http://schemas.microsoft.com/office/powerpoint/2010/main" val="1072925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48654-E1D0-4DA6-B0CE-4C14538DFF73}"/>
              </a:ext>
            </a:extLst>
          </p:cNvPr>
          <p:cNvSpPr>
            <a:spLocks noGrp="1"/>
          </p:cNvSpPr>
          <p:nvPr>
            <p:ph type="title"/>
          </p:nvPr>
        </p:nvSpPr>
        <p:spPr/>
        <p:txBody>
          <a:bodyPr/>
          <a:lstStyle/>
          <a:p>
            <a:pPr algn="ctr"/>
            <a:r>
              <a:rPr lang="en-US" b="1" dirty="0"/>
              <a:t>Quality Report for 2022</a:t>
            </a:r>
          </a:p>
        </p:txBody>
      </p:sp>
      <p:sp>
        <p:nvSpPr>
          <p:cNvPr id="3" name="Content Placeholder 2">
            <a:extLst>
              <a:ext uri="{FF2B5EF4-FFF2-40B4-BE49-F238E27FC236}">
                <a16:creationId xmlns:a16="http://schemas.microsoft.com/office/drawing/2014/main" id="{E26AACE4-F92D-4348-838F-0A93515EBD41}"/>
              </a:ext>
            </a:extLst>
          </p:cNvPr>
          <p:cNvSpPr>
            <a:spLocks noGrp="1"/>
          </p:cNvSpPr>
          <p:nvPr>
            <p:ph idx="1"/>
          </p:nvPr>
        </p:nvSpPr>
        <p:spPr/>
        <p:txBody>
          <a:bodyPr/>
          <a:lstStyle/>
          <a:p>
            <a:r>
              <a:rPr lang="en-US" dirty="0"/>
              <a:t>Our Quality Report has not completed as we are waiting on the quality report from the City of Sanford.  </a:t>
            </a:r>
          </a:p>
          <a:p>
            <a:endParaRPr lang="en-US" dirty="0"/>
          </a:p>
          <a:p>
            <a:pPr lvl="2"/>
            <a:r>
              <a:rPr lang="en-US" dirty="0"/>
              <a:t>Quality Reports will be mailed to each resident. </a:t>
            </a:r>
          </a:p>
          <a:p>
            <a:pPr lvl="2"/>
            <a:r>
              <a:rPr lang="en-US" dirty="0"/>
              <a:t>Quality Reports will be posted on the website. </a:t>
            </a:r>
          </a:p>
          <a:p>
            <a:endParaRPr lang="en-US" dirty="0"/>
          </a:p>
        </p:txBody>
      </p:sp>
    </p:spTree>
    <p:extLst>
      <p:ext uri="{BB962C8B-B14F-4D97-AF65-F5344CB8AC3E}">
        <p14:creationId xmlns:p14="http://schemas.microsoft.com/office/powerpoint/2010/main" val="315150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35B4-7FD1-4AC5-9569-946EB064073A}"/>
              </a:ext>
            </a:extLst>
          </p:cNvPr>
          <p:cNvSpPr>
            <a:spLocks noGrp="1"/>
          </p:cNvSpPr>
          <p:nvPr>
            <p:ph type="title"/>
          </p:nvPr>
        </p:nvSpPr>
        <p:spPr/>
        <p:txBody>
          <a:bodyPr/>
          <a:lstStyle/>
          <a:p>
            <a:pPr algn="ctr"/>
            <a:r>
              <a:rPr lang="en-US" sz="6000" b="1" dirty="0"/>
              <a:t>Assets</a:t>
            </a:r>
          </a:p>
        </p:txBody>
      </p:sp>
      <p:sp>
        <p:nvSpPr>
          <p:cNvPr id="3" name="Content Placeholder 2">
            <a:extLst>
              <a:ext uri="{FF2B5EF4-FFF2-40B4-BE49-F238E27FC236}">
                <a16:creationId xmlns:a16="http://schemas.microsoft.com/office/drawing/2014/main" id="{122F1478-1271-4B0C-9B46-33EB24103263}"/>
              </a:ext>
            </a:extLst>
          </p:cNvPr>
          <p:cNvSpPr>
            <a:spLocks noGrp="1"/>
          </p:cNvSpPr>
          <p:nvPr>
            <p:ph idx="1"/>
          </p:nvPr>
        </p:nvSpPr>
        <p:spPr/>
        <p:txBody>
          <a:bodyPr/>
          <a:lstStyle/>
          <a:p>
            <a:r>
              <a:rPr lang="en-US" dirty="0"/>
              <a:t>Property 1 – </a:t>
            </a:r>
            <a:r>
              <a:rPr lang="en-US" dirty="0" err="1"/>
              <a:t>Jitway</a:t>
            </a:r>
            <a:r>
              <a:rPr lang="en-US" dirty="0"/>
              <a:t> Avenue					$175,000</a:t>
            </a:r>
          </a:p>
          <a:p>
            <a:r>
              <a:rPr lang="en-US" dirty="0"/>
              <a:t>Property 2- HWY 46								$100,000</a:t>
            </a:r>
          </a:p>
          <a:p>
            <a:r>
              <a:rPr lang="en-US" dirty="0"/>
              <a:t>Machinery		 								$16,000</a:t>
            </a:r>
          </a:p>
          <a:p>
            <a:r>
              <a:rPr lang="en-US" dirty="0"/>
              <a:t>Truck 											$3,000</a:t>
            </a:r>
          </a:p>
          <a:p>
            <a:r>
              <a:rPr lang="en-US" dirty="0"/>
              <a:t>UTV												$1,000</a:t>
            </a:r>
          </a:p>
          <a:p>
            <a:r>
              <a:rPr lang="en-US" dirty="0"/>
              <a:t>Office Equipment Updated					$10,000</a:t>
            </a:r>
          </a:p>
          <a:p>
            <a:endParaRPr lang="en-US" dirty="0"/>
          </a:p>
        </p:txBody>
      </p:sp>
    </p:spTree>
    <p:extLst>
      <p:ext uri="{BB962C8B-B14F-4D97-AF65-F5344CB8AC3E}">
        <p14:creationId xmlns:p14="http://schemas.microsoft.com/office/powerpoint/2010/main" val="2174856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2631</TotalTime>
  <Words>1017</Words>
  <Application>Microsoft Office PowerPoint</Application>
  <PresentationFormat>Widescreen</PresentationFormat>
  <Paragraphs>134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Wingdings</vt:lpstr>
      <vt:lpstr>Wingdings 3</vt:lpstr>
      <vt:lpstr>Ion</vt:lpstr>
      <vt:lpstr>PowerPoint Presentation</vt:lpstr>
      <vt:lpstr>Board Members</vt:lpstr>
      <vt:lpstr>Additional Advisory Board Members</vt:lpstr>
      <vt:lpstr>PowerPoint Presentation</vt:lpstr>
      <vt:lpstr> Our Current Customers</vt:lpstr>
      <vt:lpstr>MCCWA Current Scaled Rate Chart  </vt:lpstr>
      <vt:lpstr>Yearly Finances</vt:lpstr>
      <vt:lpstr>Quality Report for 2022</vt:lpstr>
      <vt:lpstr>Assets</vt:lpstr>
      <vt:lpstr>Business Credit and Accounts</vt:lpstr>
      <vt:lpstr>Current Community Programs </vt:lpstr>
      <vt:lpstr> MCCWA and Florida Rural Water Partnership and The Ongoing Tasks</vt:lpstr>
      <vt:lpstr>PowerPoint Presentation</vt:lpstr>
      <vt:lpstr>MCCWA Future Members </vt:lpstr>
      <vt:lpstr>Questions and Answers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Morrelda Lowery</dc:creator>
  <cp:lastModifiedBy>Admin</cp:lastModifiedBy>
  <cp:revision>55</cp:revision>
  <dcterms:created xsi:type="dcterms:W3CDTF">2020-03-12T00:47:05Z</dcterms:created>
  <dcterms:modified xsi:type="dcterms:W3CDTF">2023-06-02T20:42:01Z</dcterms:modified>
</cp:coreProperties>
</file>